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Lustria" panose="020B0604020202020204" charset="0"/>
      <p:regular r:id="rId48"/>
    </p:embeddedFont>
    <p:embeddedFont>
      <p:font typeface="Play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jtVt0OXN59ooECr0AqcEwSuifI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68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2484c7e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452484c7e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52484c7e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3452484c7e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52484c7e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452484c7e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2484c7ee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452484c7e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52484c7e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452484c7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52484c7ee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452484c7e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52484c7ee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452484c7e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52484c7ee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452484c7e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2484c7ee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452484c7e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52484c7e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452484c7e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52484c7ee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452484c7e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52484c7ee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452484c7e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52484c7e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452484c7e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52484c7ee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3452484c7e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2484c7ee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452484c7e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52484c7ee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452484c7e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sing-python-to-mimic-nfl-sportsbook-odds-determination-2d96dc84eca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cho11/BettingEd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flverse/nfl_data_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www.pro-football-reference.com/" TargetMode="External"/><Relationship Id="rId4" Type="http://schemas.openxmlformats.org/officeDocument/2006/relationships/hyperlink" Target="https://www.kaggle.com/datasets/tobycrabtree/nfl-scores-and-betting-data?select=spreadspoke_scores.csv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nfl-data-py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tobycrabtree/nfl-scores-and-betting-data?select=spreadspoke_scores.csv" TargetMode="External"/><Relationship Id="rId4" Type="http://schemas.openxmlformats.org/officeDocument/2006/relationships/hyperlink" Target="https://www.pro-football-reference.com/years/2024/allpro.ht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aftscout.com/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s://raw.githubusercontent.com/dynastyproc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flverse/nfldata/" TargetMode="External"/><Relationship Id="rId11" Type="http://schemas.openxmlformats.org/officeDocument/2006/relationships/hyperlink" Target="https://www.pro-football-reference.com/" TargetMode="External"/><Relationship Id="rId5" Type="http://schemas.openxmlformats.org/officeDocument/2006/relationships/hyperlink" Target="https://github.com/nflverse/nflfastR-data/" TargetMode="External"/><Relationship Id="rId10" Type="http://schemas.openxmlformats.org/officeDocument/2006/relationships/hyperlink" Target="https://github.com/nflverse/nfl_data_py/tree/main" TargetMode="External"/><Relationship Id="rId4" Type="http://schemas.openxmlformats.org/officeDocument/2006/relationships/hyperlink" Target="http://kaggle.com" TargetMode="External"/><Relationship Id="rId9" Type="http://schemas.openxmlformats.org/officeDocument/2006/relationships/hyperlink" Target="https://pypi.org/project/nfl-data-p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ubradave/nfl-injuries-grass-vs-fieldtur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hyperlink" Target="https://www.kaggle.com/code/twalters20/nfl-betting-model#Feature-and-Model-Tes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P3: Finding an Edge in Sports Betting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0" name="Google Shape;90;p1" descr="Why Pro Football is the Biggest Sport | Something to Say"/>
          <p:cNvPicPr preferRelativeResize="0"/>
          <p:nvPr/>
        </p:nvPicPr>
        <p:blipFill rotWithShape="1">
          <a:blip r:embed="rId3">
            <a:alphaModFix/>
          </a:blip>
          <a:srcRect l="6107" r="16099" b="-2"/>
          <a:stretch/>
        </p:blipFill>
        <p:spPr>
          <a:xfrm>
            <a:off x="700635" y="2224331"/>
            <a:ext cx="4525344" cy="38631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body" idx="4294967295"/>
          </p:nvPr>
        </p:nvSpPr>
        <p:spPr>
          <a:xfrm>
            <a:off x="63002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800"/>
              <a:buNone/>
            </a:pPr>
            <a:r>
              <a:rPr lang="en-US" b="0" i="0" u="none" strike="noStrike" cap="none"/>
              <a:t>Team E – Joseph Schoenbaum and Gabriel Kuykendall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00635" y="6434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 Cont.</a:t>
            </a:r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5" name="Google Shape;165;p10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https://python.plainenglish.io/using-python-to-mimic-nfl-sportsbook-odds-determination-2d96dc84ecab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multiple NFL datasets including nfl_data_py in order to replicate Vegas Odds for NFL games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a linear regression model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Results were evaluated against the actual Vegas Spread and saw positive correlation between the model and actual Spreads </a:t>
            </a:r>
            <a:endParaRPr/>
          </a:p>
          <a:p>
            <a:pPr marL="990575" lvl="1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6" name="Google Shape;166;p10" descr="Acquiring Player Data for Fantasy Football Projections using nfl_data_py |  by Michael Wayne Smith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5298" y="327778"/>
            <a:ext cx="3521243" cy="264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>
            <a:off x="75041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4294967295"/>
          </p:nvPr>
        </p:nvSpPr>
        <p:spPr>
          <a:xfrm>
            <a:off x="700648" y="2101432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target variable (game margin)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spread line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As you can see game_margin has about the double the range of spread_line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endParaRPr b="0" i="0" u="none" strike="noStrike" cap="none"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662" y="540975"/>
            <a:ext cx="3858599" cy="30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 descr="A graph of a number of blue and black ba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2263" y="3591475"/>
            <a:ext cx="3789375" cy="2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2484c7ee_0_45"/>
          <p:cNvSpPr txBox="1">
            <a:spLocks noGrp="1"/>
          </p:cNvSpPr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Spread EDA Cont.</a:t>
            </a:r>
            <a:endParaRPr/>
          </a:p>
        </p:txBody>
      </p:sp>
      <p:sp>
        <p:nvSpPr>
          <p:cNvPr id="181" name="Google Shape;181;g3452484c7ee_0_4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2" name="Google Shape;182;g3452484c7e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8" y="1779725"/>
            <a:ext cx="9437048" cy="46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2484c7ee_0_54"/>
          <p:cNvSpPr txBox="1">
            <a:spLocks noGrp="1"/>
          </p:cNvSpPr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Spread EDA Cont.</a:t>
            </a:r>
            <a:endParaRPr/>
          </a:p>
        </p:txBody>
      </p:sp>
      <p:sp>
        <p:nvSpPr>
          <p:cNvPr id="188" name="Google Shape;188;g3452484c7ee_0_5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89" name="Google Shape;189;g3452484c7ee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763" y="2271600"/>
            <a:ext cx="6138226" cy="3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452484c7ee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1600"/>
            <a:ext cx="5907074" cy="3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Heatmap on Key Features</a:t>
            </a:r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003" y="1340926"/>
            <a:ext cx="5678904" cy="506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244642" y="1698518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you can see even the most impactful features do not show much correlation</a:t>
            </a:r>
            <a:endParaRPr/>
          </a:p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spread_line shows the most correlation to game_margin at 44%</a:t>
            </a:r>
            <a:endParaRPr/>
          </a:p>
          <a:p>
            <a:pPr marL="380990" marR="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n-US"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notable features include coach winning percentage, winning percentage, quarterback rating, and expected points added</a:t>
            </a:r>
            <a:endParaRPr/>
          </a:p>
          <a:p>
            <a:pPr marL="838190" marR="0" lvl="1" indent="-3809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features included in our models only include values prior to the event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750410" y="6385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All-Pro EDA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5" name="Google Shape;205;p13" descr="A graph of a number of play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469" y="1880532"/>
            <a:ext cx="7144051" cy="424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750410" y="7208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EPA EDA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2" name="Google Shape;212;p14" descr="A diagram of different colored rectangular objec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331" y="2028485"/>
            <a:ext cx="8025468" cy="397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Random Forest Regressor</a:t>
            </a:r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762500" cy="4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use a random forest regressor?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handles nonlinear data well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well with a broad range of features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 less prone to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Allows for feature importance</a:t>
            </a:r>
            <a:endParaRPr/>
          </a:p>
        </p:txBody>
      </p:sp>
      <p:pic>
        <p:nvPicPr>
          <p:cNvPr id="219" name="Google Shape;219;p15" descr="The Ultimate Guide to Random Forest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5416" y="1690688"/>
            <a:ext cx="4673204" cy="31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90 features, no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Clear overfitting to training data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32 features with less than 0.5% importance</a:t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572" y="2431735"/>
            <a:ext cx="4858428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046" y="120316"/>
            <a:ext cx="6377907" cy="6372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704088" y="914400"/>
            <a:ext cx="106880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en-US"/>
              <a:t>GITHUB FOR OUR PROJECT</a:t>
            </a:r>
            <a:endParaRPr/>
          </a:p>
        </p:txBody>
      </p:sp>
      <p:cxnSp>
        <p:nvCxnSpPr>
          <p:cNvPr id="98" name="Google Shape;98;p2"/>
          <p:cNvCxnSpPr/>
          <p:nvPr/>
        </p:nvCxnSpPr>
        <p:spPr>
          <a:xfrm>
            <a:off x="804672" y="723900"/>
            <a:ext cx="10588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7200900" y="1849121"/>
            <a:ext cx="4191200" cy="2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37060" lvl="0" indent="-22859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/>
          </a:p>
          <a:p>
            <a:pPr marL="237060" lvl="0" indent="-101597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/>
          </a:p>
        </p:txBody>
      </p:sp>
      <p:cxnSp>
        <p:nvCxnSpPr>
          <p:cNvPr id="100" name="Google Shape;100;p2"/>
          <p:cNvCxnSpPr/>
          <p:nvPr/>
        </p:nvCxnSpPr>
        <p:spPr>
          <a:xfrm>
            <a:off x="809065" y="6145599"/>
            <a:ext cx="10582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26" y="2428947"/>
            <a:ext cx="6561974" cy="26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Removed redundant features, leaving 44 features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adding max depth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Decreased overfitting, slightly worse performance</a:t>
            </a: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82" y="2958161"/>
            <a:ext cx="4963218" cy="208626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Removed features with less than 1% importance from 2nd iteration model – leaving 31 features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Using more hyperparameter tuning w/ GridSearch and Include Cross-validation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Takeaway – Underfitting training data, Performance not as good as 1st iteration, but similar (or slightly better) than the model from iteration 2.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595" y="3164305"/>
            <a:ext cx="4896216" cy="19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63" y="0"/>
            <a:ext cx="10658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Iteration of Model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(all features) w/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Hyperparameter tuning was critical to reduce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Unsurprisingly, keeping all features gives the best results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455" y="2395393"/>
            <a:ext cx="4744112" cy="2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539" y="0"/>
            <a:ext cx="10812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and Final Iteration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iteration model with spread line included as a feature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Adding the spread line as a feature improves the model slightly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249" y="2404919"/>
            <a:ext cx="4515480" cy="20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502" y="0"/>
            <a:ext cx="843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</a:t>
            </a:r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6304546" y="1825625"/>
            <a:ext cx="50492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2009-2025 is a long time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looked at the most recent 5 years to see if the model performed any differently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RF Regressor had a bet winning percentage of 47.55%, but had a differential of 1 betting percentage at 47.64%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 overall, slight decrease in performance</a:t>
            </a:r>
            <a:endParaRPr dirty="0"/>
          </a:p>
        </p:txBody>
      </p:sp>
      <p:pic>
        <p:nvPicPr>
          <p:cNvPr id="297" name="Google Shape;297;p26" descr="2023 NFL predictions: Super Bowl 58, playoff picks, award winners and more  - Sports Illust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363" y="2511425"/>
            <a:ext cx="4591092" cy="255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52484c7ee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XGBoost Model</a:t>
            </a:r>
            <a:endParaRPr/>
          </a:p>
        </p:txBody>
      </p:sp>
      <p:sp>
        <p:nvSpPr>
          <p:cNvPr id="304" name="Google Shape;304;g3452484c7ee_0_31"/>
          <p:cNvSpPr txBox="1">
            <a:spLocks noGrp="1"/>
          </p:cNvSpPr>
          <p:nvPr>
            <p:ph type="body" idx="1"/>
          </p:nvPr>
        </p:nvSpPr>
        <p:spPr>
          <a:xfrm>
            <a:off x="369275" y="1720200"/>
            <a:ext cx="61431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an XgBoost Model?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Handles non-linear and noisy data well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Built in parameters to help reduce overfitting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Feature importance and weight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Custom sample weighting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452484c7ee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06" name="Google Shape;306;g3452484c7e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425" y="1524000"/>
            <a:ext cx="46767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5767137" cy="451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nfl_data_py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https://github.com/nflverse/nfl_data_py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Spread line data -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https://www.kaggle.com/datasets/tobycrabtree/nfl-scores-and-betting-data?select=spreadspoke_scores.csv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Other Features -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https://www.pro-football-reference.com/</a:t>
            </a:r>
            <a:endParaRPr dirty="0"/>
          </a:p>
        </p:txBody>
      </p:sp>
      <p:pic>
        <p:nvPicPr>
          <p:cNvPr id="109" name="Google Shape;109;p3" descr="GitHub - nflverse/nfl_data_py: Python code for working with NFL play by  play data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5542" y="2622550"/>
            <a:ext cx="38100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52484c7ee_0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12" name="Google Shape;312;g3452484c7ee_0_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features, no hyperparameter tuning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Baseline results, overall it is better than our early feature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80/20 Split used for each Iteration</a:t>
            </a:r>
            <a:endParaRPr/>
          </a:p>
        </p:txBody>
      </p:sp>
      <p:sp>
        <p:nvSpPr>
          <p:cNvPr id="313" name="Google Shape;313;g3452484c7ee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14" name="Google Shape;314;g3452484c7e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75" y="2537700"/>
            <a:ext cx="3380535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52484c7ee_0_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20" name="Google Shape;320;g3452484c7ee_0_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Hyperparameter tuning using GridsearchCV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and r-squared but bet % still low</a:t>
            </a:r>
            <a:endParaRPr/>
          </a:p>
        </p:txBody>
      </p:sp>
      <p:sp>
        <p:nvSpPr>
          <p:cNvPr id="321" name="Google Shape;321;g3452484c7ee_0_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22" name="Google Shape;322;g3452484c7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8" y="2767000"/>
            <a:ext cx="92678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52484c7ee_0_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28" name="Google Shape;328;g3452484c7e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250" y="250825"/>
            <a:ext cx="7957504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52484c7ee_0_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34" name="Google Shape;334;g3452484c7ee_0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Reduced the Model to the Top 25 features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slightly but bet % still below threshold</a:t>
            </a:r>
            <a:endParaRPr/>
          </a:p>
        </p:txBody>
      </p:sp>
      <p:sp>
        <p:nvSpPr>
          <p:cNvPr id="335" name="Google Shape;335;g3452484c7ee_0_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36" name="Google Shape;336;g3452484c7ee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88" y="2950563"/>
            <a:ext cx="94773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52484c7ee_0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42" name="Google Shape;342;g3452484c7ee_0_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bias towards game margins that would win Against the Spread (ATS)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Loss of MAE slightly and bet % still below threshold</a:t>
            </a:r>
            <a:endParaRPr/>
          </a:p>
        </p:txBody>
      </p:sp>
      <p:sp>
        <p:nvSpPr>
          <p:cNvPr id="343" name="Google Shape;343;g3452484c7ee_0_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44" name="Google Shape;344;g3452484c7ee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29175"/>
            <a:ext cx="9543075" cy="1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52484c7ee_0_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0" name="Google Shape;350;g3452484c7ee_0_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stays consistent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Significant improvement on winning bet percentage</a:t>
            </a:r>
            <a:endParaRPr/>
          </a:p>
        </p:txBody>
      </p:sp>
      <p:sp>
        <p:nvSpPr>
          <p:cNvPr id="351" name="Google Shape;351;g3452484c7ee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52" name="Google Shape;352;g3452484c7ee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692250"/>
            <a:ext cx="9669475" cy="1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52484c7ee_0_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8" name="Google Shape;358;g3452484c7ee_0_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59" name="Google Shape;359;g3452484c7e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63" y="1477425"/>
            <a:ext cx="9847475" cy="4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2484c7ee_0_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65" name="Google Shape;365;g3452484c7ee_0_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marL="6858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the top 25 features from the second iteration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lowers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Improvement on winning bet percentage but loss on true bet</a:t>
            </a:r>
            <a:endParaRPr/>
          </a:p>
        </p:txBody>
      </p:sp>
      <p:sp>
        <p:nvSpPr>
          <p:cNvPr id="366" name="Google Shape;366;g3452484c7ee_0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67" name="Google Shape;367;g3452484c7e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784825"/>
            <a:ext cx="9797753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52484c7ee_0_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73" name="Google Shape;373;g3452484c7ee_0_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374" name="Google Shape;374;g3452484c7ee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75" y="1774300"/>
            <a:ext cx="9421350" cy="46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52484c7ee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2</a:t>
            </a:r>
            <a:endParaRPr/>
          </a:p>
        </p:txBody>
      </p:sp>
      <p:sp>
        <p:nvSpPr>
          <p:cNvPr id="380" name="Google Shape;380;g3452484c7ee_0_17"/>
          <p:cNvSpPr txBox="1">
            <a:spLocks noGrp="1"/>
          </p:cNvSpPr>
          <p:nvPr>
            <p:ph type="body" idx="1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10.28 but r-squared is lower due to less sample size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51.28% for all games but has 55.71% for true bets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g3452484c7ee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82" name="Google Shape;382;g3452484c7e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38" y="2036162"/>
            <a:ext cx="7793775" cy="3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Refresher on Project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EDA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Modeling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Evaluation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Conclusion</a:t>
            </a:r>
            <a:endParaRPr b="0" i="0" u="none" strike="noStrike" cap="none"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 u="none" strike="noStrike" cap="none"/>
              <a:t>References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Q&amp;A</a:t>
            </a:r>
            <a:endParaRPr/>
          </a:p>
        </p:txBody>
      </p:sp>
      <p:pic>
        <p:nvPicPr>
          <p:cNvPr id="118" name="Google Shape;118;p4" descr="Do We Need Football in America This Badly? - The New York Times"/>
          <p:cNvPicPr preferRelativeResize="0"/>
          <p:nvPr/>
        </p:nvPicPr>
        <p:blipFill rotWithShape="1">
          <a:blip r:embed="rId3">
            <a:alphaModFix/>
          </a:blip>
          <a:srcRect r="3" b="14516"/>
          <a:stretch/>
        </p:blipFill>
        <p:spPr>
          <a:xfrm>
            <a:off x="6160419" y="1252605"/>
            <a:ext cx="5091600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52484c7ee_0_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5</a:t>
            </a:r>
            <a:endParaRPr/>
          </a:p>
        </p:txBody>
      </p:sp>
      <p:sp>
        <p:nvSpPr>
          <p:cNvPr id="388" name="Google Shape;388;g3452484c7ee_0_149"/>
          <p:cNvSpPr txBox="1">
            <a:spLocks noGrp="1"/>
          </p:cNvSpPr>
          <p:nvPr>
            <p:ph type="body" idx="1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10.34 but r-squared is 0.07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53.85% for all games but has 54.29% for true bets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 and broke threshold with all bets made</a:t>
            </a:r>
            <a:endParaRPr sz="240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g3452484c7ee_0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90" name="Google Shape;390;g3452484c7e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79" y="2287300"/>
            <a:ext cx="7286922" cy="36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52484c7ee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396" name="Google Shape;396;g3452484c7ee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04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Sporting events such as football are extremely noisy and random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Getting a model that can have a bet winning percentage around ~50% is decent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Ideally, to break even you want at least a 52.38% win rate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model with around 55% is above average performance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Features are the most important part of improving the model</a:t>
            </a:r>
            <a:endParaRPr dirty="0"/>
          </a:p>
        </p:txBody>
      </p:sp>
      <p:pic>
        <p:nvPicPr>
          <p:cNvPr id="397" name="Google Shape;397;g3452484c7ee_0_24" descr="Lamar Jackson Wants a Super Bowl More Than You 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7949" y="968543"/>
            <a:ext cx="4525851" cy="47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452484c7e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52484c7ee_0_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 Cont.</a:t>
            </a:r>
            <a:endParaRPr/>
          </a:p>
        </p:txBody>
      </p:sp>
      <p:sp>
        <p:nvSpPr>
          <p:cNvPr id="404" name="Google Shape;404;g3452484c7ee_0_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04000" cy="47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Including the spread line greatly improved our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Changing our the start of our data from 2000 to 2009 allowed us to use more robust data, create better features and improve our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Check parameters after features are improved or added</a:t>
            </a:r>
            <a:endParaRPr/>
          </a:p>
        </p:txBody>
      </p:sp>
      <p:sp>
        <p:nvSpPr>
          <p:cNvPr id="405" name="Google Shape;405;g3452484c7ee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406" name="Google Shape;406;g3452484c7ee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200" y="863549"/>
            <a:ext cx="4096176" cy="5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Potential Steps Forward</a:t>
            </a:r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ldNum" idx="12"/>
          </p:nvPr>
        </p:nvSpPr>
        <p:spPr>
          <a:xfrm>
            <a:off x="11391452" y="636397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700635" y="2476531"/>
            <a:ext cx="10691200" cy="4351481"/>
            <a:chOff x="0" y="531"/>
            <a:chExt cx="10691200" cy="4351481"/>
          </a:xfrm>
        </p:grpSpPr>
        <p:sp>
          <p:nvSpPr>
            <p:cNvPr id="414" name="Google Shape;414;p28"/>
            <p:cNvSpPr/>
            <p:nvPr/>
          </p:nvSpPr>
          <p:spPr>
            <a:xfrm>
              <a:off x="0" y="531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76092" y="280269"/>
              <a:ext cx="683804" cy="6838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Continue Adding Features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0" y="1554631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76092" y="1834369"/>
              <a:ext cx="683804" cy="6838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Look into more niche cases</a:t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0" y="3108732"/>
              <a:ext cx="10691200" cy="1243280"/>
            </a:xfrm>
            <a:prstGeom prst="roundRect">
              <a:avLst>
                <a:gd name="adj" fmla="val 10000"/>
              </a:avLst>
            </a:prstGeom>
            <a:solidFill>
              <a:srgbClr val="C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76092" y="3388470"/>
              <a:ext cx="683804" cy="6838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 txBox="1"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75" tIns="131575" rIns="131575" bIns="131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UI to bet on real upcoming matches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00" cy="3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NFL_Data_py</a:t>
            </a:r>
            <a:r>
              <a:rPr lang="en-US" sz="1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dataset - </a:t>
            </a:r>
            <a:r>
              <a:rPr lang="en-US" sz="1400" u="sng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https://pypi.org/project/nfl-data-py/</a:t>
            </a:r>
            <a:endParaRPr sz="14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All-pro dataset - </a:t>
            </a:r>
            <a:r>
              <a:rPr lang="en-US" sz="1400" u="sng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https://www.pro-football-reference.com/years/2024/allpro.htm</a:t>
            </a:r>
            <a:endParaRPr lang="en-US" sz="1400" u="sng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262626"/>
              </a:buClr>
              <a:buSzPts val="1100"/>
              <a:buNone/>
            </a:pPr>
            <a:r>
              <a:rPr lang="en-US" sz="1400" dirty="0"/>
              <a:t>Spread line data - 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https://www.kaggle.com/datasets/tobycrabtree/nfl-scores-and-betting-data?select=spreadspoke_scores.csv</a:t>
            </a: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endParaRPr dirty="0"/>
          </a:p>
        </p:txBody>
      </p:sp>
      <p:sp>
        <p:nvSpPr>
          <p:cNvPr id="432" name="Google Shape;432;p29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38" name="Google Shape;438;p30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439" name="Google Shape;439;p30" descr="Eagles dominate Chiefs in Super Bowl and roll to 40-22 win | AP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040" y="1569310"/>
            <a:ext cx="6118859" cy="4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Refresher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4294967295"/>
          </p:nvPr>
        </p:nvSpPr>
        <p:spPr>
          <a:xfrm>
            <a:off x="700635" y="222454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Using different match related features, create several models to predict the score difference in NFL games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Compare our new spreads to existing spreads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Determine the effectiveness our spreads in improving the earnings of bettors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</p:txBody>
      </p:sp>
      <p:pic>
        <p:nvPicPr>
          <p:cNvPr id="126" name="Google Shape;126;p5" descr="The NFL's Most Valuable Teams 2024"/>
          <p:cNvPicPr preferRelativeResize="0"/>
          <p:nvPr/>
        </p:nvPicPr>
        <p:blipFill rotWithShape="1">
          <a:blip r:embed="rId3">
            <a:alphaModFix/>
          </a:blip>
          <a:srcRect l="31614" r="21593"/>
          <a:stretch/>
        </p:blipFill>
        <p:spPr>
          <a:xfrm>
            <a:off x="9218035" y="1256800"/>
            <a:ext cx="203663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ELI5 – Sports Betting</a:t>
            </a: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Ex: if the Patriots are supposed to win by 3 points over the Colts then the spread would be Patriots -3 which is equal to Colts +3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Let's say the end of game result is Patriots win 27-21. This means to win the bet we would've had to say (before the game starts) that the Patriots are going win by more than 3 points. That would qualify as a winning bet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NOTE - it does not matter how much the Patriots win by as long as they win by more than 3 points. If they win by 50 points or 3 points we still win the bet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3" name="Google Shape;133;p6" descr="ELI5 - What does ELI5 stand f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916" y="100412"/>
            <a:ext cx="2870534" cy="15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Goal of our Project</a:t>
            </a:r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 model that has a spread bet winning percentage above 52.4%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To break-even in sports betting, at standard odds of -110 (meaning you risk $11 to make $10), you need to win around 52.4% or more of your bets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Sportsbooks charge a fee on every bet you place that is around 4.2% (this can vary depending on the bet and sportsbook)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problem is sports are very noisy and hard to predict</a:t>
            </a:r>
            <a:endParaRPr sz="300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 addition, our model is competing with a Sportsbooks and their model which has infinitely more resources</a:t>
            </a:r>
            <a:endParaRPr sz="3000"/>
          </a:p>
        </p:txBody>
      </p:sp>
      <p:pic>
        <p:nvPicPr>
          <p:cNvPr id="141" name="Google Shape;141;p7" descr="FanDuel promo code: $1k No Sweat First Bet for today's College Football -  syracuse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869" y="4518291"/>
            <a:ext cx="3306262" cy="220315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700635" y="37250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 information</a:t>
            </a:r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9" name="Google Shape;149;p8" descr="USA Football becomes flag football's first governing body"/>
          <p:cNvPicPr preferRelativeResize="0"/>
          <p:nvPr/>
        </p:nvPicPr>
        <p:blipFill rotWithShape="1">
          <a:blip r:embed="rId3">
            <a:alphaModFix/>
          </a:blip>
          <a:srcRect l="19135" r="34072"/>
          <a:stretch/>
        </p:blipFill>
        <p:spPr>
          <a:xfrm>
            <a:off x="700635" y="2095000"/>
            <a:ext cx="1924924" cy="39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0" name="Google Shape;150;p8"/>
          <p:cNvSpPr txBox="1">
            <a:spLocks noGrp="1"/>
          </p:cNvSpPr>
          <p:nvPr>
            <p:ph type="body" idx="4294967295"/>
          </p:nvPr>
        </p:nvSpPr>
        <p:spPr>
          <a:xfrm>
            <a:off x="3245273" y="191212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For our project we will be using data from a python library called nfl_data_py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nfl_data_py is a Python library for interacting with NFL data sourced from </a:t>
            </a:r>
            <a:r>
              <a:rPr lang="en-US" sz="2133" u="sng">
                <a:solidFill>
                  <a:schemeClr val="hlink"/>
                </a:solidFill>
                <a:hlinkClick r:id="rId4"/>
              </a:rPr>
              <a:t>Kaggle</a:t>
            </a:r>
            <a:r>
              <a:rPr lang="en-US" sz="2133"/>
              <a:t>, </a:t>
            </a:r>
            <a:r>
              <a:rPr lang="en-US" sz="2133" u="sng">
                <a:solidFill>
                  <a:srgbClr val="778BA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nflfastR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nfldata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dynastyprocess</a:t>
            </a:r>
            <a:r>
              <a:rPr lang="en-US" sz="2133"/>
              <a:t>, and </a:t>
            </a:r>
            <a:r>
              <a:rPr lang="en-US" sz="2133" u="sng">
                <a:solidFill>
                  <a:srgbClr val="778BA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Draft Scout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Includes import functions for play-by-play data, weekly data, seasonal data, rosters, win totals, scoring lines, officials, draft picks, draft pick values, schedules, team descriptive info, combine results and id mappings across various sites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Our project will use game data from 2009 to 2025</a:t>
            </a:r>
            <a:endParaRPr/>
          </a:p>
          <a:p>
            <a:pPr marL="1600160" lvl="1" indent="-3809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Ex: each row will include information about an event – 02/09/25 - Kansas City Chiefs vs Philadelphia Eagles (22 – 40)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Original dataset</a:t>
            </a:r>
            <a:endParaRPr/>
          </a:p>
          <a:p>
            <a:pPr marL="1600160" lvl="1" indent="-38099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4345 rows and 46 columns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library - </a:t>
            </a:r>
            <a:r>
              <a:rPr lang="en-US" sz="2133" u="sng">
                <a:solidFill>
                  <a:srgbClr val="778BA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https://pypi.org/project/nfl-data-py/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github of library - </a:t>
            </a:r>
            <a:r>
              <a:rPr lang="en-US" sz="2133" u="sng">
                <a:solidFill>
                  <a:srgbClr val="778BA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https://github.com/nflverse/nfl_data_py/tree/main</a:t>
            </a:r>
            <a:endParaRPr/>
          </a:p>
          <a:p>
            <a:pPr marL="380990" lvl="0" indent="-38099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33"/>
              <a:t>Various add-on features were taken from </a:t>
            </a:r>
            <a:r>
              <a:rPr lang="en-US" sz="2000" u="sng">
                <a:solidFill>
                  <a:schemeClr val="hlink"/>
                </a:solidFill>
                <a:hlinkClick r:id="rId11"/>
              </a:rPr>
              <a:t>https://www.pro-football-reference.com/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6218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750410" y="40052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0990" lvl="0" indent="-3809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https://www.kaggle.com/code</a:t>
            </a:r>
            <a:r>
              <a:rPr lang="en-US" b="0" i="0" u="sng" strike="noStrike" cap="none">
                <a:solidFill>
                  <a:schemeClr val="hlink"/>
                </a:solidFill>
                <a:hlinkClick r:id="rId3"/>
              </a:rPr>
              <a:t>/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dubradave</a:t>
            </a:r>
            <a:r>
              <a:rPr lang="en-US" b="0" i="0" u="sng" strike="noStrike" cap="none">
                <a:solidFill>
                  <a:schemeClr val="hlink"/>
                </a:solidFill>
                <a:hlinkClick r:id="rId3"/>
              </a:rPr>
              <a:t>/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nfl-injuries-grass-vs-fieldturf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 nfl_data_py to evaluate injuries based on field type </a:t>
            </a:r>
            <a:endParaRPr/>
          </a:p>
          <a:p>
            <a:pPr marL="380990" lvl="0" indent="-38099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https://www.kaggle.com/code/twalters20/nfl-betting-model#Feature-and-Model-Testing</a:t>
            </a:r>
            <a:endParaRPr/>
          </a:p>
          <a:p>
            <a:pPr marL="990575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Created a betting model to determine if the favored team would cover the spread</a:t>
            </a:r>
            <a:endParaRPr/>
          </a:p>
          <a:p>
            <a:pPr marL="380990" lvl="0" indent="-20319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8" name="Google Shape;158;p9" descr="7 UTEP football players made NFL roster cuts. Who are they?"/>
          <p:cNvPicPr preferRelativeResize="0"/>
          <p:nvPr/>
        </p:nvPicPr>
        <p:blipFill rotWithShape="1">
          <a:blip r:embed="rId5">
            <a:alphaModFix/>
          </a:blip>
          <a:srcRect l="22593" r="30554" b="-2"/>
          <a:stretch/>
        </p:blipFill>
        <p:spPr>
          <a:xfrm>
            <a:off x="8336875" y="1256800"/>
            <a:ext cx="305495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1562</Words>
  <Application>Microsoft Office PowerPoint</Application>
  <PresentationFormat>Widescreen</PresentationFormat>
  <Paragraphs>261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Play</vt:lpstr>
      <vt:lpstr>Lustria</vt:lpstr>
      <vt:lpstr>Courier New</vt:lpstr>
      <vt:lpstr>Office Theme</vt:lpstr>
      <vt:lpstr>P3: Finding an Edge in Sports Betting</vt:lpstr>
      <vt:lpstr>GITHUB FOR OUR PROJECT</vt:lpstr>
      <vt:lpstr>Dataset</vt:lpstr>
      <vt:lpstr>Overview</vt:lpstr>
      <vt:lpstr>Project Refresher</vt:lpstr>
      <vt:lpstr>ELI5 – Sports Betting</vt:lpstr>
      <vt:lpstr>Goal of our Project</vt:lpstr>
      <vt:lpstr>Dataset information</vt:lpstr>
      <vt:lpstr>Similar Projects</vt:lpstr>
      <vt:lpstr>Similar Projects Cont.</vt:lpstr>
      <vt:lpstr>EDA</vt:lpstr>
      <vt:lpstr>Spread EDA Cont.</vt:lpstr>
      <vt:lpstr>Spread EDA Cont.</vt:lpstr>
      <vt:lpstr>Heatmap on Key Features</vt:lpstr>
      <vt:lpstr>All-Pro EDA</vt:lpstr>
      <vt:lpstr>EPA EDA</vt:lpstr>
      <vt:lpstr>Random Forest Regressor</vt:lpstr>
      <vt:lpstr>1st Iteration of the Model</vt:lpstr>
      <vt:lpstr>PowerPoint Presentation</vt:lpstr>
      <vt:lpstr>2nd Iteration of Model</vt:lpstr>
      <vt:lpstr>PowerPoint Presentation</vt:lpstr>
      <vt:lpstr>3rd Iteration of Model</vt:lpstr>
      <vt:lpstr>PowerPoint Presentation</vt:lpstr>
      <vt:lpstr>4th Iteration of Model</vt:lpstr>
      <vt:lpstr>PowerPoint Presentation</vt:lpstr>
      <vt:lpstr>5th and Final Iteration</vt:lpstr>
      <vt:lpstr>PowerPoint Presentation</vt:lpstr>
      <vt:lpstr>Comparison to 5 year data</vt:lpstr>
      <vt:lpstr>XGBoost Model</vt:lpstr>
      <vt:lpstr>1st Iteration of the Model</vt:lpstr>
      <vt:lpstr>2nd Iteration of the Model</vt:lpstr>
      <vt:lpstr>PowerPoint Presentation</vt:lpstr>
      <vt:lpstr>3rd Iteration of the Model</vt:lpstr>
      <vt:lpstr>4th Iteration of the Model</vt:lpstr>
      <vt:lpstr>5th Iteration of the Model</vt:lpstr>
      <vt:lpstr>5th Iteration of the Model</vt:lpstr>
      <vt:lpstr>6th Iteration of the Model</vt:lpstr>
      <vt:lpstr>6th Iteration of the Model</vt:lpstr>
      <vt:lpstr>Comparison to 5 year data - Iteration 2</vt:lpstr>
      <vt:lpstr>Comparison to 5 year data - Iteration 5</vt:lpstr>
      <vt:lpstr>Takeaways</vt:lpstr>
      <vt:lpstr>Takeaways Cont.</vt:lpstr>
      <vt:lpstr>Potential Steps Forward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Joseph Schoenbaum1</dc:creator>
  <cp:lastModifiedBy>Joseph Schoenbaum1</cp:lastModifiedBy>
  <cp:revision>2</cp:revision>
  <dcterms:created xsi:type="dcterms:W3CDTF">2025-08-07T05:55:41Z</dcterms:created>
  <dcterms:modified xsi:type="dcterms:W3CDTF">2025-08-11T19:57:54Z</dcterms:modified>
</cp:coreProperties>
</file>